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318" r:id="rId16"/>
    <p:sldId id="299" r:id="rId17"/>
    <p:sldId id="328" r:id="rId18"/>
    <p:sldId id="284" r:id="rId19"/>
    <p:sldId id="294" r:id="rId20"/>
    <p:sldId id="279" r:id="rId21"/>
  </p:sldIdLst>
  <p:sldSz cx="12192000" cy="6858000"/>
  <p:notesSz cx="7104063" cy="10234613"/>
  <p:embeddedFontLst>
    <p:embeddedFont>
      <p:font typeface="汉仪雅酷黑W" panose="02010600030101010101" charset="-122"/>
      <p:regular r:id="rId24"/>
    </p:embeddedFont>
    <p:embeddedFont>
      <p:font typeface="汉仪正圆 55简" panose="00020600040101010101" charset="-122"/>
      <p:regular r:id="rId25"/>
    </p:embeddedFont>
    <p:embeddedFont>
      <p:font typeface="Cascadia Mono SemiBold" panose="020B0609020000020004" pitchFamily="49" charset="0"/>
      <p:bold r:id="rId26"/>
      <p:boldItalic r:id="rId27"/>
    </p:embeddedFont>
    <p:embeddedFont>
      <p:font typeface="DingTalk Sans" panose="00020600040101000101" pitchFamily="18" charset="0"/>
      <p:regular r:id="rId28"/>
    </p:embeddedFont>
    <p:embeddedFont>
      <p:font typeface="HarmonyOS Sans SC" panose="00000500000000000000" pitchFamily="2" charset="-122"/>
      <p:regular r:id="rId29"/>
      <p:bold r:id="rId30"/>
    </p:embeddedFont>
    <p:embeddedFont>
      <p:font typeface="阿里巴巴普惠体 B" panose="00020600040101010101" pitchFamily="18" charset="-122"/>
      <p:bold r:id="rId31"/>
    </p:embeddedFont>
    <p:embeddedFont>
      <p:font typeface="阿里巴巴普惠体 R" panose="00020600040101010101" pitchFamily="18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钉钉进步体" panose="00020600040101010101" pitchFamily="18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1" autoAdjust="0"/>
    <p:restoredTop sz="91947" autoAdjust="0"/>
  </p:normalViewPr>
  <p:slideViewPr>
    <p:cSldViewPr snapToGrid="0">
      <p:cViewPr varScale="1">
        <p:scale>
          <a:sx n="94" d="100"/>
          <a:sy n="94" d="100"/>
        </p:scale>
        <p:origin x="57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2025/10/3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chart" Target="../charts/chart1.xml"/><Relationship Id="rId10" Type="http://schemas.openxmlformats.org/officeDocument/2006/relationships/image" Target="../media/image114.sv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3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-571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BF0345E-A109-6DB3-3FA3-B6F41EF7410B}"/>
              </a:ext>
            </a:extLst>
          </p:cNvPr>
          <p:cNvGrpSpPr/>
          <p:nvPr/>
        </p:nvGrpSpPr>
        <p:grpSpPr>
          <a:xfrm>
            <a:off x="892567" y="2006719"/>
            <a:ext cx="2674620" cy="3455670"/>
            <a:chOff x="2301" y="3237"/>
            <a:chExt cx="4212" cy="5442"/>
          </a:xfrm>
        </p:grpSpPr>
        <p:pic>
          <p:nvPicPr>
            <p:cNvPr id="39" name="图片 38" descr="/Users/weiqingqing/Desktop/23.png23">
              <a:extLst>
                <a:ext uri="{FF2B5EF4-FFF2-40B4-BE49-F238E27FC236}">
                  <a16:creationId xmlns:a16="http://schemas.microsoft.com/office/drawing/2014/main" id="{094F1CEE-77CF-493D-509E-9EA63517A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301" y="3237"/>
              <a:ext cx="4213" cy="54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3" h="5443">
                  <a:moveTo>
                    <a:pt x="0" y="0"/>
                  </a:moveTo>
                  <a:lnTo>
                    <a:pt x="4213" y="0"/>
                  </a:lnTo>
                  <a:lnTo>
                    <a:pt x="4213" y="5443"/>
                  </a:lnTo>
                  <a:lnTo>
                    <a:pt x="3327" y="5443"/>
                  </a:lnTo>
                  <a:lnTo>
                    <a:pt x="3360" y="5075"/>
                  </a:lnTo>
                  <a:lnTo>
                    <a:pt x="2320" y="4931"/>
                  </a:lnTo>
                  <a:lnTo>
                    <a:pt x="2125" y="5007"/>
                  </a:lnTo>
                  <a:lnTo>
                    <a:pt x="2100" y="4988"/>
                  </a:lnTo>
                  <a:lnTo>
                    <a:pt x="1868" y="4906"/>
                  </a:lnTo>
                  <a:lnTo>
                    <a:pt x="1756" y="4906"/>
                  </a:lnTo>
                  <a:lnTo>
                    <a:pt x="1655" y="4919"/>
                  </a:lnTo>
                  <a:lnTo>
                    <a:pt x="1536" y="4919"/>
                  </a:lnTo>
                  <a:lnTo>
                    <a:pt x="1405" y="4938"/>
                  </a:lnTo>
                  <a:lnTo>
                    <a:pt x="1304" y="4938"/>
                  </a:lnTo>
                  <a:lnTo>
                    <a:pt x="1192" y="4919"/>
                  </a:lnTo>
                  <a:lnTo>
                    <a:pt x="1122" y="4878"/>
                  </a:lnTo>
                  <a:lnTo>
                    <a:pt x="1175" y="4875"/>
                  </a:lnTo>
                  <a:lnTo>
                    <a:pt x="1085" y="4856"/>
                  </a:lnTo>
                  <a:lnTo>
                    <a:pt x="1122" y="4878"/>
                  </a:lnTo>
                  <a:lnTo>
                    <a:pt x="887" y="4891"/>
                  </a:lnTo>
                  <a:lnTo>
                    <a:pt x="655" y="5188"/>
                  </a:lnTo>
                  <a:lnTo>
                    <a:pt x="791" y="5443"/>
                  </a:lnTo>
                  <a:lnTo>
                    <a:pt x="0" y="54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3C4B422-5850-F5BB-8052-003068F19278}"/>
                </a:ext>
              </a:extLst>
            </p:cNvPr>
            <p:cNvSpPr/>
            <p:nvPr/>
          </p:nvSpPr>
          <p:spPr>
            <a:xfrm>
              <a:off x="2923" y="8233"/>
              <a:ext cx="2293" cy="423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3639644" y="1272089"/>
            <a:ext cx="8742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团队由一名独立全栈开发师组成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     小丁</a:t>
            </a:r>
            <a:r>
              <a:rPr lang="en-US" altLang="zh-CN" b="1" dirty="0">
                <a:solidFill>
                  <a:schemeClr val="bg1"/>
                </a:solidFill>
              </a:rPr>
              <a:t>	     </a:t>
            </a:r>
            <a:r>
              <a:rPr lang="zh-CN" altLang="en-US" b="1" dirty="0">
                <a:solidFill>
                  <a:schemeClr val="bg1"/>
                </a:solidFill>
              </a:rPr>
              <a:t>独立全栈开发师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某大学软件工程专业本科二年级学生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号）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2E9148D-0363-75F6-068C-38B11BFD112A}"/>
              </a:ext>
            </a:extLst>
          </p:cNvPr>
          <p:cNvGrpSpPr/>
          <p:nvPr/>
        </p:nvGrpSpPr>
        <p:grpSpPr>
          <a:xfrm>
            <a:off x="8328717" y="598981"/>
            <a:ext cx="3610325" cy="2248610"/>
            <a:chOff x="8231045" y="563128"/>
            <a:chExt cx="3610325" cy="2248610"/>
          </a:xfrm>
        </p:grpSpPr>
        <p:pic>
          <p:nvPicPr>
            <p:cNvPr id="35" name="图片 34" descr="文本, 信件&#10;&#10;AI 生成的内容可能不正确。">
              <a:extLst>
                <a:ext uri="{FF2B5EF4-FFF2-40B4-BE49-F238E27FC236}">
                  <a16:creationId xmlns:a16="http://schemas.microsoft.com/office/drawing/2014/main" id="{6F3F1E28-A9FD-AB27-F4B9-79A44754BD5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700000">
              <a:off x="10581370" y="1551738"/>
              <a:ext cx="1080000" cy="144000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0" name="图片 39" descr="文本, 信件&#10;&#10;AI 生成的内容可能不正确。">
              <a:extLst>
                <a:ext uri="{FF2B5EF4-FFF2-40B4-BE49-F238E27FC236}">
                  <a16:creationId xmlns:a16="http://schemas.microsoft.com/office/drawing/2014/main" id="{03CE7C38-3646-F18E-0429-328C923EDB9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9884054" y="1014288"/>
              <a:ext cx="1080000" cy="144000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33" name="图片 32" descr="文本, 信件&#10;&#10;AI 生成的内容可能不正确。">
              <a:extLst>
                <a:ext uri="{FF2B5EF4-FFF2-40B4-BE49-F238E27FC236}">
                  <a16:creationId xmlns:a16="http://schemas.microsoft.com/office/drawing/2014/main" id="{2B2D3864-ABD4-2739-3AD6-0EC7231E485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00000">
              <a:off x="9087655" y="680897"/>
              <a:ext cx="1080000" cy="144000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31" name="图片 30" descr="一些文字和图片的手机截图&#10;&#10;AI 生成的内容可能不正确。">
              <a:extLst>
                <a:ext uri="{FF2B5EF4-FFF2-40B4-BE49-F238E27FC236}">
                  <a16:creationId xmlns:a16="http://schemas.microsoft.com/office/drawing/2014/main" id="{DE37642C-6780-6D86-64D8-B99DA98290F6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1045" y="563128"/>
              <a:ext cx="1080000" cy="144000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相关服务已集成入我校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747395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270062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44948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体察万物，明晓情理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3074065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771359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守正创新，以正视听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101560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谛听 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· 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音视频内容感知系统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628567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摩耶 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· 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数字人与拟音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TTS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309794"/>
            <a:ext cx="528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白泽 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· 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深度伪造内容鉴别系统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115109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3249</Words>
  <Application>Microsoft Office PowerPoint</Application>
  <PresentationFormat>宽屏</PresentationFormat>
  <Paragraphs>383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Cascadia Mono SemiBold</vt:lpstr>
      <vt:lpstr>HarmonyOS Sans SC</vt:lpstr>
      <vt:lpstr>Wingdings</vt:lpstr>
      <vt:lpstr>Arial</vt:lpstr>
      <vt:lpstr>Times New Roman</vt:lpstr>
      <vt:lpstr>阿里巴巴普惠体 R</vt:lpstr>
      <vt:lpstr>等线</vt:lpstr>
      <vt:lpstr>汉仪雅酷黑W</vt:lpstr>
      <vt:lpstr>Calibri</vt:lpstr>
      <vt:lpstr>钉钉进步体</vt:lpstr>
      <vt:lpstr>微软雅黑</vt:lpstr>
      <vt:lpstr>汉仪正圆 55简</vt:lpstr>
      <vt:lpstr>DingTalk Sans</vt:lpstr>
      <vt:lpstr>阿里巴巴普惠体 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Dingdust</cp:lastModifiedBy>
  <cp:revision>320</cp:revision>
  <dcterms:created xsi:type="dcterms:W3CDTF">2022-04-26T03:15:00Z</dcterms:created>
  <dcterms:modified xsi:type="dcterms:W3CDTF">2025-10-02T17:13:25Z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